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9" r:id="rId2"/>
  </p:sldIdLst>
  <p:sldSz cx="12188825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4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732">
          <p15:clr>
            <a:srgbClr val="A4A3A4"/>
          </p15:clr>
        </p15:guide>
        <p15:guide id="4" orient="horz" pos="1163">
          <p15:clr>
            <a:srgbClr val="A4A3A4"/>
          </p15:clr>
        </p15:guide>
        <p15:guide id="5" orient="horz" pos="1299">
          <p15:clr>
            <a:srgbClr val="A4A3A4"/>
          </p15:clr>
        </p15:guide>
        <p15:guide id="6" orient="horz" pos="4112">
          <p15:clr>
            <a:srgbClr val="A4A3A4"/>
          </p15:clr>
        </p15:guide>
        <p15:guide id="7" orient="horz" pos="2638">
          <p15:clr>
            <a:srgbClr val="A4A3A4"/>
          </p15:clr>
        </p15:guide>
        <p15:guide id="8" pos="3907">
          <p15:clr>
            <a:srgbClr val="A4A3A4"/>
          </p15:clr>
        </p15:guide>
        <p15:guide id="9" pos="414">
          <p15:clr>
            <a:srgbClr val="A4A3A4"/>
          </p15:clr>
        </p15:guide>
        <p15:guide id="10" pos="7399">
          <p15:clr>
            <a:srgbClr val="A4A3A4"/>
          </p15:clr>
        </p15:guide>
        <p15:guide id="11" pos="7150">
          <p15:clr>
            <a:srgbClr val="A4A3A4"/>
          </p15:clr>
        </p15:guide>
        <p15:guide id="12" pos="2750">
          <p15:clr>
            <a:srgbClr val="A4A3A4"/>
          </p15:clr>
        </p15:guide>
        <p15:guide id="13" pos="3657">
          <p15:clr>
            <a:srgbClr val="A4A3A4"/>
          </p15:clr>
        </p15:guide>
        <p15:guide id="14" pos="4814">
          <p15:clr>
            <a:srgbClr val="A4A3A4"/>
          </p15:clr>
        </p15:guide>
        <p15:guide id="15" pos="2500">
          <p15:clr>
            <a:srgbClr val="A4A3A4"/>
          </p15:clr>
        </p15:guide>
        <p15:guide id="16" pos="5063">
          <p15:clr>
            <a:srgbClr val="A4A3A4"/>
          </p15:clr>
        </p15:guide>
        <p15:guide id="17" orient="horz" pos="2729">
          <p15:clr>
            <a:srgbClr val="A4A3A4"/>
          </p15:clr>
        </p15:guide>
        <p15:guide id="18" orient="horz" pos="1254">
          <p15:clr>
            <a:srgbClr val="A4A3A4"/>
          </p15:clr>
        </p15:guide>
        <p15:guide id="19" orient="horz" pos="4044">
          <p15:clr>
            <a:srgbClr val="A4A3A4"/>
          </p15:clr>
        </p15:guide>
        <p15:guide id="20" orient="horz" pos="25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63" autoAdjust="0"/>
    <p:restoredTop sz="94665" autoAdjust="0"/>
  </p:normalViewPr>
  <p:slideViewPr>
    <p:cSldViewPr showGuides="1">
      <p:cViewPr varScale="1">
        <p:scale>
          <a:sx n="106" d="100"/>
          <a:sy n="106" d="100"/>
        </p:scale>
        <p:origin x="192" y="272"/>
      </p:cViewPr>
      <p:guideLst>
        <p:guide orient="horz" pos="2774"/>
        <p:guide orient="horz" pos="346"/>
        <p:guide orient="horz" pos="732"/>
        <p:guide orient="horz" pos="1163"/>
        <p:guide orient="horz" pos="1299"/>
        <p:guide orient="horz" pos="4112"/>
        <p:guide orient="horz" pos="2638"/>
        <p:guide pos="3907"/>
        <p:guide pos="414"/>
        <p:guide pos="7399"/>
        <p:guide pos="7150"/>
        <p:guide pos="2750"/>
        <p:guide pos="3657"/>
        <p:guide pos="4814"/>
        <p:guide pos="2500"/>
        <p:guide pos="5063"/>
        <p:guide orient="horz" pos="2729"/>
        <p:guide orient="horz" pos="1254"/>
        <p:guide orient="horz" pos="4044"/>
        <p:guide orient="horz" pos="2570"/>
      </p:guideLst>
    </p:cSldViewPr>
  </p:slideViewPr>
  <p:outlineViewPr>
    <p:cViewPr>
      <p:scale>
        <a:sx n="33" d="100"/>
        <a:sy n="33" d="100"/>
      </p:scale>
      <p:origin x="0" y="4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43DCE-1BB8-F840-BA90-BE5664D28F24}" type="datetimeFigureOut">
              <a:rPr lang="de-DE" smtClean="0"/>
              <a:t>18.10.19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486C9-8791-2E49-857D-246C667FAF1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124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95AE-8C67-7D40-B0FC-D5B52C074D29}" type="datetimeFigureOut">
              <a:rPr lang="de-DE" smtClean="0"/>
              <a:t>18.10.19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0E590-F207-0443-8E50-A170B190842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15842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jpe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image" Target="../media/image19.png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11" Type="http://schemas.openxmlformats.org/officeDocument/2006/relationships/image" Target="../media/image28.jpeg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T-Folie_16-9_de_neg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8813" y="1844675"/>
            <a:ext cx="5148262" cy="4575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202364" y="1989138"/>
            <a:ext cx="5148262" cy="208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202364" y="4331850"/>
            <a:ext cx="5148262" cy="208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8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202364" y="1989138"/>
            <a:ext cx="5148262" cy="20907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5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202364" y="4332288"/>
            <a:ext cx="5148262" cy="2087562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6" name="Bildplatzhalter 8"/>
          <p:cNvSpPr>
            <a:spLocks noGrp="1"/>
          </p:cNvSpPr>
          <p:nvPr>
            <p:ph type="pic" sz="quarter" idx="15"/>
          </p:nvPr>
        </p:nvSpPr>
        <p:spPr>
          <a:xfrm>
            <a:off x="670421" y="1989138"/>
            <a:ext cx="5148262" cy="209073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6"/>
          </p:nvPr>
        </p:nvSpPr>
        <p:spPr>
          <a:xfrm>
            <a:off x="670421" y="4332288"/>
            <a:ext cx="5148262" cy="2087562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567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70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Vertikaler Textplatzhalter 4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639028" y="332657"/>
            <a:ext cx="180639" cy="6191968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</p:spTree>
    <p:extLst>
      <p:ext uri="{BB962C8B-B14F-4D97-AF65-F5344CB8AC3E}">
        <p14:creationId xmlns:p14="http://schemas.microsoft.com/office/powerpoint/2010/main" val="19294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316" y="0"/>
            <a:ext cx="12188825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3" y="1836000"/>
            <a:ext cx="10691812" cy="162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sz="quarter" idx="11" hasCustomPrompt="1"/>
          </p:nvPr>
        </p:nvSpPr>
        <p:spPr>
          <a:xfrm>
            <a:off x="11639028" y="332657"/>
            <a:ext cx="180639" cy="6191968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</p:spTree>
    <p:extLst>
      <p:ext uri="{BB962C8B-B14F-4D97-AF65-F5344CB8AC3E}">
        <p14:creationId xmlns:p14="http://schemas.microsoft.com/office/powerpoint/2010/main" val="21898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88825" cy="63087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639028" y="332656"/>
            <a:ext cx="180639" cy="5724636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/>
          </p:nvPr>
        </p:nvSpPr>
        <p:spPr>
          <a:xfrm>
            <a:off x="10746370" y="6354000"/>
            <a:ext cx="1259630" cy="504000"/>
          </a:xfrm>
        </p:spPr>
        <p:txBody>
          <a:bodyPr anchor="ctr" anchorCtr="0"/>
          <a:lstStyle>
            <a:lvl1pPr marL="975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14424" y="6360193"/>
            <a:ext cx="4380487" cy="5040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00" baseline="0"/>
            </a:lvl1pPr>
            <a:lvl2pPr marL="0" indent="0" algn="r">
              <a:lnSpc>
                <a:spcPct val="100000"/>
              </a:lnSpc>
              <a:buNone/>
              <a:defRPr sz="900"/>
            </a:lvl2pPr>
            <a:lvl3pPr marL="0" indent="0" algn="r">
              <a:lnSpc>
                <a:spcPct val="100000"/>
              </a:lnSpc>
              <a:buNone/>
              <a:defRPr sz="900"/>
            </a:lvl3pPr>
            <a:lvl4pPr marL="0" indent="0" algn="r">
              <a:lnSpc>
                <a:spcPct val="100000"/>
              </a:lnSpc>
              <a:buNone/>
              <a:defRPr sz="900"/>
            </a:lvl4pPr>
            <a:lvl5pPr marL="0" indent="0" algn="r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de-CH" dirty="0"/>
              <a:t>Präsentiert von</a:t>
            </a:r>
          </a:p>
        </p:txBody>
      </p:sp>
    </p:spTree>
    <p:extLst>
      <p:ext uri="{BB962C8B-B14F-4D97-AF65-F5344CB8AC3E}">
        <p14:creationId xmlns:p14="http://schemas.microsoft.com/office/powerpoint/2010/main" val="33767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mit Text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88825" cy="63087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639028" y="332656"/>
            <a:ext cx="180639" cy="5724636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4"/>
          </p:nvPr>
        </p:nvSpPr>
        <p:spPr>
          <a:xfrm>
            <a:off x="10746370" y="6354000"/>
            <a:ext cx="1259630" cy="504000"/>
          </a:xfrm>
        </p:spPr>
        <p:txBody>
          <a:bodyPr anchor="ctr" anchorCtr="0"/>
          <a:lstStyle>
            <a:lvl1pPr marL="975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14424" y="6360193"/>
            <a:ext cx="4380487" cy="5040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00" baseline="0"/>
            </a:lvl1pPr>
            <a:lvl2pPr marL="0" indent="0" algn="r">
              <a:lnSpc>
                <a:spcPct val="100000"/>
              </a:lnSpc>
              <a:buNone/>
              <a:defRPr sz="900"/>
            </a:lvl2pPr>
            <a:lvl3pPr marL="0" indent="0" algn="r">
              <a:lnSpc>
                <a:spcPct val="100000"/>
              </a:lnSpc>
              <a:buNone/>
              <a:defRPr sz="900"/>
            </a:lvl3pPr>
            <a:lvl4pPr marL="0" indent="0" algn="r">
              <a:lnSpc>
                <a:spcPct val="100000"/>
              </a:lnSpc>
              <a:buNone/>
              <a:defRPr sz="900"/>
            </a:lvl4pPr>
            <a:lvl5pPr marL="0" indent="0" algn="r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de-CH" dirty="0"/>
              <a:t>Präsentiert von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3" y="1836000"/>
            <a:ext cx="9900095" cy="121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604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58813" y="1844675"/>
            <a:ext cx="10691812" cy="4575175"/>
          </a:xfrm>
          <a:noFill/>
        </p:spPr>
        <p:txBody>
          <a:bodyPr lIns="0" tIns="0" rIns="0" bIns="0" anchor="t" anchorCtr="0"/>
          <a:lstStyle>
            <a:lvl1pPr marL="0" algn="l">
              <a:lnSpc>
                <a:spcPct val="90000"/>
              </a:lnSpc>
              <a:spcBef>
                <a:spcPts val="0"/>
              </a:spcBef>
              <a:buFontTx/>
              <a:buNone/>
              <a:defRPr sz="6000" b="0" i="0">
                <a:solidFill>
                  <a:schemeClr val="tx2"/>
                </a:solidFill>
                <a:latin typeface="+mn-lt"/>
              </a:defRPr>
            </a:lvl1pPr>
            <a:lvl2pPr marL="0" algn="ctr">
              <a:lnSpc>
                <a:spcPct val="100000"/>
              </a:lnSpc>
              <a:spcBef>
                <a:spcPts val="0"/>
              </a:spcBef>
              <a:buFontTx/>
              <a:buNone/>
              <a:defRPr sz="6000" b="0" i="0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000" b="0" i="0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000" b="0" i="0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6000" b="0" i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317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en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658800" y="554400"/>
            <a:ext cx="9900000" cy="121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de-CH" sz="3600" noProof="0" dirty="0">
                <a:solidFill>
                  <a:srgbClr val="D71E2F"/>
                </a:solidFill>
              </a:rPr>
              <a:t>Unsere Regionen-Partner.</a:t>
            </a:r>
            <a:endParaRPr lang="de-CH" sz="3600" dirty="0">
              <a:solidFill>
                <a:srgbClr val="D71E2F"/>
              </a:solidFill>
            </a:endParaRPr>
          </a:p>
        </p:txBody>
      </p:sp>
      <p:pic>
        <p:nvPicPr>
          <p:cNvPr id="2" name="Picture 1" descr="ppt_rdk_16_9_2018_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700"/>
            <a:ext cx="12077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sche Premium-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658800" y="554400"/>
            <a:ext cx="9900000" cy="121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de-CH" sz="3600" dirty="0">
                <a:solidFill>
                  <a:srgbClr val="D71E2F"/>
                </a:solidFill>
              </a:rPr>
              <a:t>Strategische Premium Partner.</a:t>
            </a:r>
          </a:p>
        </p:txBody>
      </p:sp>
      <p:pic>
        <p:nvPicPr>
          <p:cNvPr id="11" name="Picture 5" descr="SBB_Logo_k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571" y="3301099"/>
            <a:ext cx="3025896" cy="3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 descr="swiss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8688" y="3173519"/>
            <a:ext cx="2484276" cy="5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 userDrawn="1"/>
        </p:nvGrpSpPr>
        <p:grpSpPr>
          <a:xfrm>
            <a:off x="657093" y="3118956"/>
            <a:ext cx="3131257" cy="2205184"/>
            <a:chOff x="657093" y="3118956"/>
            <a:chExt cx="3131257" cy="2205184"/>
          </a:xfrm>
        </p:grpSpPr>
        <p:pic>
          <p:nvPicPr>
            <p:cNvPr id="21" name="Picture 6" descr="HoSu_Logo_kl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355" y="3118956"/>
              <a:ext cx="2252732" cy="68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ST0031553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93" y="4483100"/>
              <a:ext cx="3131257" cy="841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9"/>
          <p:cNvSpPr>
            <a:spLocks noGrp="1"/>
          </p:cNvSpPr>
          <p:nvPr>
            <p:ph type="pic" sz="quarter" idx="12"/>
          </p:nvPr>
        </p:nvSpPr>
        <p:spPr>
          <a:xfrm>
            <a:off x="-4764" y="188550"/>
            <a:ext cx="12010764" cy="6310425"/>
          </a:xfrm>
          <a:custGeom>
            <a:avLst/>
            <a:gdLst>
              <a:gd name="connsiteX0" fmla="*/ 0 w 12010764"/>
              <a:gd name="connsiteY0" fmla="*/ 0 h 6310425"/>
              <a:gd name="connsiteX1" fmla="*/ 9994764 w 12010764"/>
              <a:gd name="connsiteY1" fmla="*/ 142672 h 6310425"/>
              <a:gd name="connsiteX2" fmla="*/ 9994764 w 12010764"/>
              <a:gd name="connsiteY2" fmla="*/ 2007450 h 6310425"/>
              <a:gd name="connsiteX3" fmla="*/ 12010763 w 12010764"/>
              <a:gd name="connsiteY3" fmla="*/ 2007450 h 6310425"/>
              <a:gd name="connsiteX4" fmla="*/ 12010763 w 12010764"/>
              <a:gd name="connsiteY4" fmla="*/ 2871450 h 6310425"/>
              <a:gd name="connsiteX5" fmla="*/ 12010764 w 12010764"/>
              <a:gd name="connsiteY5" fmla="*/ 2871450 h 6310425"/>
              <a:gd name="connsiteX6" fmla="*/ 12010764 w 12010764"/>
              <a:gd name="connsiteY6" fmla="*/ 6129450 h 6310425"/>
              <a:gd name="connsiteX7" fmla="*/ 4764 w 12010764"/>
              <a:gd name="connsiteY7" fmla="*/ 6310425 h 6310425"/>
              <a:gd name="connsiteX8" fmla="*/ 4764 w 12010764"/>
              <a:gd name="connsiteY8" fmla="*/ 3429450 h 6310425"/>
              <a:gd name="connsiteX9" fmla="*/ 4763 w 12010764"/>
              <a:gd name="connsiteY9" fmla="*/ 3429450 h 6310425"/>
              <a:gd name="connsiteX10" fmla="*/ 0 w 12010764"/>
              <a:gd name="connsiteY10" fmla="*/ 0 h 63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0764" h="6310425">
                <a:moveTo>
                  <a:pt x="0" y="0"/>
                </a:moveTo>
                <a:lnTo>
                  <a:pt x="9994764" y="142672"/>
                </a:lnTo>
                <a:lnTo>
                  <a:pt x="9994764" y="2007450"/>
                </a:lnTo>
                <a:lnTo>
                  <a:pt x="12010763" y="2007450"/>
                </a:lnTo>
                <a:lnTo>
                  <a:pt x="12010763" y="2871450"/>
                </a:lnTo>
                <a:lnTo>
                  <a:pt x="12010764" y="2871450"/>
                </a:lnTo>
                <a:lnTo>
                  <a:pt x="12010764" y="6129450"/>
                </a:lnTo>
                <a:lnTo>
                  <a:pt x="4764" y="6310425"/>
                </a:lnTo>
                <a:lnTo>
                  <a:pt x="4764" y="3429450"/>
                </a:lnTo>
                <a:lnTo>
                  <a:pt x="4763" y="3429450"/>
                </a:lnTo>
                <a:cubicBezTo>
                  <a:pt x="3175" y="2286300"/>
                  <a:pt x="1588" y="114315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1836000"/>
            <a:ext cx="10691812" cy="162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3609020"/>
            <a:ext cx="10691811" cy="162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13" name="Bild 9" descr="ST-Logo_de_neg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180000"/>
            <a:ext cx="2015670" cy="201567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Vertikaler Textplatzhalter 4"/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11639028" y="2312876"/>
            <a:ext cx="180639" cy="3744416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</p:spTree>
    <p:extLst>
      <p:ext uri="{BB962C8B-B14F-4D97-AF65-F5344CB8AC3E}">
        <p14:creationId xmlns:p14="http://schemas.microsoft.com/office/powerpoint/2010/main" val="4968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sch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658800" y="554400"/>
            <a:ext cx="9900000" cy="121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de-CH" sz="3600" dirty="0">
                <a:solidFill>
                  <a:srgbClr val="D71E2F"/>
                </a:solidFill>
              </a:rPr>
              <a:t>Strategische Partner.</a:t>
            </a:r>
          </a:p>
        </p:txBody>
      </p:sp>
      <p:pic>
        <p:nvPicPr>
          <p:cNvPr id="13" name="Picture 14" descr="Victorinox_Logo_kl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073" y="5550061"/>
            <a:ext cx="1399262" cy="60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872" y="5481228"/>
            <a:ext cx="743614" cy="74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876" y="4388738"/>
            <a:ext cx="1426294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Kambly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4453" y="4380326"/>
            <a:ext cx="1185753" cy="56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T0042879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152" y="4391668"/>
            <a:ext cx="1462035" cy="543042"/>
          </a:xfrm>
          <a:prstGeom prst="rect">
            <a:avLst/>
          </a:prstGeom>
        </p:spPr>
      </p:pic>
      <p:pic>
        <p:nvPicPr>
          <p:cNvPr id="27" name="Picture 15" descr="l02477_de_flughafen_zuerich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108" y="4509120"/>
            <a:ext cx="2491193" cy="25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 userDrawn="1"/>
        </p:nvGrpSpPr>
        <p:grpSpPr>
          <a:xfrm>
            <a:off x="1158577" y="2971795"/>
            <a:ext cx="10229751" cy="785732"/>
            <a:chOff x="1158577" y="2971795"/>
            <a:chExt cx="10229751" cy="785732"/>
          </a:xfrm>
        </p:grpSpPr>
        <p:pic>
          <p:nvPicPr>
            <p:cNvPr id="29" name="Picture 15" descr="ST0007501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4792" y="3085274"/>
              <a:ext cx="1873536" cy="558774"/>
            </a:xfrm>
            <a:prstGeom prst="rect">
              <a:avLst/>
            </a:prstGeom>
          </p:spPr>
        </p:pic>
        <p:pic>
          <p:nvPicPr>
            <p:cNvPr id="30" name="Picture 10" descr="AmericanExpressx_Logo_kl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77" y="2971795"/>
              <a:ext cx="886893" cy="785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0" descr="ST0037539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7505" y="3042562"/>
              <a:ext cx="1576473" cy="644199"/>
            </a:xfrm>
            <a:prstGeom prst="rect">
              <a:avLst/>
            </a:prstGeom>
          </p:spPr>
        </p:pic>
        <p:pic>
          <p:nvPicPr>
            <p:cNvPr id="32" name="Picture 31" descr="ST0044085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6312" y="3022127"/>
              <a:ext cx="1462035" cy="685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62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ziel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658800" y="554400"/>
            <a:ext cx="9900000" cy="1213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10000"/>
              </a:lnSpc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de-CH" sz="3600" dirty="0">
                <a:solidFill>
                  <a:srgbClr val="D71E2F"/>
                </a:solidFill>
              </a:rPr>
              <a:t>Offizielle Partner.</a:t>
            </a:r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619502" y="4331018"/>
            <a:ext cx="10621980" cy="821194"/>
            <a:chOff x="619502" y="4454784"/>
            <a:chExt cx="10621980" cy="821194"/>
          </a:xfrm>
        </p:grpSpPr>
        <p:pic>
          <p:nvPicPr>
            <p:cNvPr id="47" name="Picture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8867" y="4454784"/>
              <a:ext cx="822615" cy="82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 descr="ST0044615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3481" y="4529929"/>
              <a:ext cx="661587" cy="670905"/>
            </a:xfrm>
            <a:prstGeom prst="rect">
              <a:avLst/>
            </a:prstGeom>
          </p:spPr>
        </p:pic>
        <p:pic>
          <p:nvPicPr>
            <p:cNvPr id="49" name="Picture 48" descr="ST0044086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570" y="4692187"/>
              <a:ext cx="1305620" cy="346389"/>
            </a:xfrm>
            <a:prstGeom prst="rect">
              <a:avLst/>
            </a:prstGeom>
          </p:spPr>
        </p:pic>
        <p:pic>
          <p:nvPicPr>
            <p:cNvPr id="50" name="Picture 49" descr="ST0039766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1273" y="4581914"/>
              <a:ext cx="1664518" cy="566934"/>
            </a:xfrm>
            <a:prstGeom prst="rect">
              <a:avLst/>
            </a:prstGeom>
          </p:spPr>
        </p:pic>
        <p:pic>
          <p:nvPicPr>
            <p:cNvPr id="51" name="Picture 50" descr="ST0038858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02" y="4649325"/>
              <a:ext cx="2191432" cy="432113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 userDrawn="1"/>
        </p:nvGrpSpPr>
        <p:grpSpPr>
          <a:xfrm>
            <a:off x="879026" y="5498095"/>
            <a:ext cx="8493196" cy="775837"/>
            <a:chOff x="879026" y="5498095"/>
            <a:chExt cx="8493196" cy="775837"/>
          </a:xfrm>
        </p:grpSpPr>
        <p:pic>
          <p:nvPicPr>
            <p:cNvPr id="53" name="Picture 36" descr="l92357_ne_visana_xxxxxxxxxx.eps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1061" y="5716472"/>
              <a:ext cx="1131161" cy="339083"/>
            </a:xfrm>
            <a:prstGeom prst="rect">
              <a:avLst/>
            </a:prstGeom>
          </p:spPr>
        </p:pic>
        <p:pic>
          <p:nvPicPr>
            <p:cNvPr id="54" name="Picture 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026" y="5726528"/>
              <a:ext cx="1681296" cy="318971"/>
            </a:xfrm>
            <a:prstGeom prst="rect">
              <a:avLst/>
            </a:prstGeom>
          </p:spPr>
        </p:pic>
        <p:pic>
          <p:nvPicPr>
            <p:cNvPr id="55" name="Picture 54" descr="ST0035235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2220" y="5686294"/>
              <a:ext cx="1490588" cy="399439"/>
            </a:xfrm>
            <a:prstGeom prst="rect">
              <a:avLst/>
            </a:prstGeom>
          </p:spPr>
        </p:pic>
        <p:pic>
          <p:nvPicPr>
            <p:cNvPr id="56" name="Picture 55" descr="ST0044616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876" y="5498095"/>
              <a:ext cx="627047" cy="775837"/>
            </a:xfrm>
            <a:prstGeom prst="rect">
              <a:avLst/>
            </a:prstGeom>
          </p:spPr>
        </p:pic>
      </p:grpSp>
      <p:pic>
        <p:nvPicPr>
          <p:cNvPr id="57" name="Picture 4" descr="GaSo_Logo_kl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5060" y="2481042"/>
            <a:ext cx="1818428" cy="26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T0038856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90" y="2353149"/>
            <a:ext cx="1620180" cy="520510"/>
          </a:xfrm>
          <a:prstGeom prst="rect">
            <a:avLst/>
          </a:prstGeom>
        </p:spPr>
      </p:pic>
      <p:pic>
        <p:nvPicPr>
          <p:cNvPr id="59" name="Picture 12" descr="Hallwag_Logo_kl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032" y="2377082"/>
            <a:ext cx="1179000" cy="47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543" y="2342673"/>
            <a:ext cx="1225351" cy="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60"/>
          <p:cNvGrpSpPr/>
          <p:nvPr userDrawn="1"/>
        </p:nvGrpSpPr>
        <p:grpSpPr>
          <a:xfrm>
            <a:off x="1114366" y="3296640"/>
            <a:ext cx="10367420" cy="688495"/>
            <a:chOff x="1114366" y="3323322"/>
            <a:chExt cx="10367420" cy="688495"/>
          </a:xfrm>
        </p:grpSpPr>
        <p:pic>
          <p:nvPicPr>
            <p:cNvPr id="62" name="Picture 61" descr="ST0042878.ep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563" y="3323322"/>
              <a:ext cx="1303223" cy="688495"/>
            </a:xfrm>
            <a:prstGeom prst="rect">
              <a:avLst/>
            </a:prstGeom>
          </p:spPr>
        </p:pic>
        <p:pic>
          <p:nvPicPr>
            <p:cNvPr id="63" name="Picture 62" descr="Holy_Cow_Logo[1].eps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4678" y="3332068"/>
              <a:ext cx="1319192" cy="671003"/>
            </a:xfrm>
            <a:prstGeom prst="rect">
              <a:avLst/>
            </a:prstGeom>
          </p:spPr>
        </p:pic>
        <p:pic>
          <p:nvPicPr>
            <p:cNvPr id="64" name="Picture 19" descr="INTERSPORT®-Rent.skala.eps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7614" y="3461928"/>
              <a:ext cx="1799533" cy="41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ST0039590.eps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1761" y="3510543"/>
              <a:ext cx="1663543" cy="314052"/>
            </a:xfrm>
            <a:prstGeom prst="rect">
              <a:avLst/>
            </a:prstGeom>
          </p:spPr>
        </p:pic>
        <p:pic>
          <p:nvPicPr>
            <p:cNvPr id="66" name="Picture 65" descr="ST0038857.ep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366" y="3445515"/>
              <a:ext cx="1201705" cy="444109"/>
            </a:xfrm>
            <a:prstGeom prst="rect">
              <a:avLst/>
            </a:prstGeom>
          </p:spPr>
        </p:pic>
      </p:grpSp>
      <p:pic>
        <p:nvPicPr>
          <p:cNvPr id="67" name="Picture 66" descr="ST0044614.ep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916" y="2276052"/>
            <a:ext cx="1360517" cy="67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7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T-Folie_16-9_rot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39999"/>
            <a:ext cx="12188825" cy="5778000"/>
          </a:xfr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330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. Merci. Grazie. Grazi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T-Folie_16-9_rot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7929"/>
          </a:xfrm>
          <a:prstGeom prst="rect">
            <a:avLst/>
          </a:prstGeom>
        </p:spPr>
      </p:pic>
      <p:sp>
        <p:nvSpPr>
          <p:cNvPr id="5" name="Textfeld 4"/>
          <p:cNvSpPr txBox="1"/>
          <p:nvPr userDrawn="1"/>
        </p:nvSpPr>
        <p:spPr>
          <a:xfrm>
            <a:off x="-1" y="540000"/>
            <a:ext cx="12188825" cy="577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buClr>
                <a:schemeClr val="accent1"/>
              </a:buClr>
              <a:buSzPct val="80000"/>
              <a:buFont typeface="Wingdings" charset="2"/>
              <a:buNone/>
            </a:pPr>
            <a:r>
              <a:rPr lang="de-CH" sz="6000" b="0" i="0" dirty="0">
                <a:solidFill>
                  <a:srgbClr val="FFFFFF"/>
                </a:solidFill>
                <a:latin typeface="+mj-lt"/>
                <a:ea typeface="Lucida Grande"/>
                <a:cs typeface="Lucida Grande"/>
              </a:rPr>
              <a:t>Danke. Merci. Grazie. Grazia.</a:t>
            </a:r>
            <a:endParaRPr lang="de-CH" sz="60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6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/>
          <p:cNvSpPr>
            <a:spLocks noGrp="1"/>
          </p:cNvSpPr>
          <p:nvPr>
            <p:ph type="pic" sz="quarter" idx="11"/>
          </p:nvPr>
        </p:nvSpPr>
        <p:spPr>
          <a:xfrm>
            <a:off x="-4764" y="188550"/>
            <a:ext cx="12010764" cy="6310425"/>
          </a:xfrm>
          <a:custGeom>
            <a:avLst/>
            <a:gdLst>
              <a:gd name="connsiteX0" fmla="*/ 0 w 12010764"/>
              <a:gd name="connsiteY0" fmla="*/ 0 h 6310425"/>
              <a:gd name="connsiteX1" fmla="*/ 9994764 w 12010764"/>
              <a:gd name="connsiteY1" fmla="*/ 142672 h 6310425"/>
              <a:gd name="connsiteX2" fmla="*/ 9994764 w 12010764"/>
              <a:gd name="connsiteY2" fmla="*/ 2007450 h 6310425"/>
              <a:gd name="connsiteX3" fmla="*/ 12010763 w 12010764"/>
              <a:gd name="connsiteY3" fmla="*/ 2007450 h 6310425"/>
              <a:gd name="connsiteX4" fmla="*/ 12010763 w 12010764"/>
              <a:gd name="connsiteY4" fmla="*/ 2871450 h 6310425"/>
              <a:gd name="connsiteX5" fmla="*/ 12010764 w 12010764"/>
              <a:gd name="connsiteY5" fmla="*/ 2871450 h 6310425"/>
              <a:gd name="connsiteX6" fmla="*/ 12010764 w 12010764"/>
              <a:gd name="connsiteY6" fmla="*/ 6129450 h 6310425"/>
              <a:gd name="connsiteX7" fmla="*/ 4764 w 12010764"/>
              <a:gd name="connsiteY7" fmla="*/ 6310425 h 6310425"/>
              <a:gd name="connsiteX8" fmla="*/ 4764 w 12010764"/>
              <a:gd name="connsiteY8" fmla="*/ 3429450 h 6310425"/>
              <a:gd name="connsiteX9" fmla="*/ 4763 w 12010764"/>
              <a:gd name="connsiteY9" fmla="*/ 3429450 h 6310425"/>
              <a:gd name="connsiteX10" fmla="*/ 0 w 12010764"/>
              <a:gd name="connsiteY10" fmla="*/ 0 h 63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0764" h="6310425">
                <a:moveTo>
                  <a:pt x="0" y="0"/>
                </a:moveTo>
                <a:lnTo>
                  <a:pt x="9994764" y="142672"/>
                </a:lnTo>
                <a:lnTo>
                  <a:pt x="9994764" y="2007450"/>
                </a:lnTo>
                <a:lnTo>
                  <a:pt x="12010763" y="2007450"/>
                </a:lnTo>
                <a:lnTo>
                  <a:pt x="12010763" y="2871450"/>
                </a:lnTo>
                <a:lnTo>
                  <a:pt x="12010764" y="2871450"/>
                </a:lnTo>
                <a:lnTo>
                  <a:pt x="12010764" y="6129450"/>
                </a:lnTo>
                <a:lnTo>
                  <a:pt x="4764" y="6310425"/>
                </a:lnTo>
                <a:lnTo>
                  <a:pt x="4764" y="3429450"/>
                </a:lnTo>
                <a:lnTo>
                  <a:pt x="4763" y="3429450"/>
                </a:lnTo>
                <a:cubicBezTo>
                  <a:pt x="3175" y="2286300"/>
                  <a:pt x="1588" y="114315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8813" y="1836000"/>
            <a:ext cx="10691812" cy="162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3610800"/>
            <a:ext cx="10691811" cy="162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pic>
        <p:nvPicPr>
          <p:cNvPr id="21" name="Bild 9" descr="ST-Logo_de_neg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180000"/>
            <a:ext cx="2015670" cy="2015670"/>
          </a:xfrm>
          <a:prstGeom prst="rect">
            <a:avLst/>
          </a:prstGeom>
        </p:spPr>
      </p:pic>
      <p:sp>
        <p:nvSpPr>
          <p:cNvPr id="8" name="Vertikaler Textplatzhalter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639028" y="2312876"/>
            <a:ext cx="180639" cy="3744416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10746370" y="6354000"/>
            <a:ext cx="1259630" cy="504000"/>
          </a:xfrm>
        </p:spPr>
        <p:txBody>
          <a:bodyPr anchor="ctr" anchorCtr="0"/>
          <a:lstStyle>
            <a:lvl1pPr marL="975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14424" y="6360193"/>
            <a:ext cx="4380487" cy="504000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buNone/>
              <a:defRPr sz="900" baseline="0"/>
            </a:lvl1pPr>
            <a:lvl2pPr marL="0" indent="0" algn="r">
              <a:lnSpc>
                <a:spcPct val="100000"/>
              </a:lnSpc>
              <a:buNone/>
              <a:defRPr sz="900"/>
            </a:lvl2pPr>
            <a:lvl3pPr marL="0" indent="0" algn="r">
              <a:lnSpc>
                <a:spcPct val="100000"/>
              </a:lnSpc>
              <a:buNone/>
              <a:defRPr sz="900"/>
            </a:lvl3pPr>
            <a:lvl4pPr marL="0" indent="0" algn="r">
              <a:lnSpc>
                <a:spcPct val="100000"/>
              </a:lnSpc>
              <a:buNone/>
              <a:defRPr sz="900"/>
            </a:lvl4pPr>
            <a:lvl5pPr marL="0" indent="0" algn="r">
              <a:lnSpc>
                <a:spcPct val="100000"/>
              </a:lnSpc>
              <a:buNone/>
              <a:defRPr sz="900"/>
            </a:lvl5pPr>
          </a:lstStyle>
          <a:p>
            <a:pPr lvl="0"/>
            <a:r>
              <a:rPr lang="de-CH" dirty="0"/>
              <a:t>Präsentiert von</a:t>
            </a:r>
          </a:p>
        </p:txBody>
      </p:sp>
    </p:spTree>
    <p:extLst>
      <p:ext uri="{BB962C8B-B14F-4D97-AF65-F5344CB8AC3E}">
        <p14:creationId xmlns:p14="http://schemas.microsoft.com/office/powerpoint/2010/main" val="19196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 -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9"/>
          <p:cNvSpPr>
            <a:spLocks noGrp="1"/>
          </p:cNvSpPr>
          <p:nvPr>
            <p:ph type="pic" sz="quarter" idx="11"/>
          </p:nvPr>
        </p:nvSpPr>
        <p:spPr>
          <a:xfrm>
            <a:off x="-4764" y="188550"/>
            <a:ext cx="12010764" cy="6310425"/>
          </a:xfrm>
          <a:custGeom>
            <a:avLst/>
            <a:gdLst>
              <a:gd name="connsiteX0" fmla="*/ 0 w 12010764"/>
              <a:gd name="connsiteY0" fmla="*/ 0 h 6310425"/>
              <a:gd name="connsiteX1" fmla="*/ 9994764 w 12010764"/>
              <a:gd name="connsiteY1" fmla="*/ 142672 h 6310425"/>
              <a:gd name="connsiteX2" fmla="*/ 9994764 w 12010764"/>
              <a:gd name="connsiteY2" fmla="*/ 2007450 h 6310425"/>
              <a:gd name="connsiteX3" fmla="*/ 12010763 w 12010764"/>
              <a:gd name="connsiteY3" fmla="*/ 2007450 h 6310425"/>
              <a:gd name="connsiteX4" fmla="*/ 12010763 w 12010764"/>
              <a:gd name="connsiteY4" fmla="*/ 2871450 h 6310425"/>
              <a:gd name="connsiteX5" fmla="*/ 12010764 w 12010764"/>
              <a:gd name="connsiteY5" fmla="*/ 2871450 h 6310425"/>
              <a:gd name="connsiteX6" fmla="*/ 12010764 w 12010764"/>
              <a:gd name="connsiteY6" fmla="*/ 6129450 h 6310425"/>
              <a:gd name="connsiteX7" fmla="*/ 4764 w 12010764"/>
              <a:gd name="connsiteY7" fmla="*/ 6310425 h 6310425"/>
              <a:gd name="connsiteX8" fmla="*/ 4764 w 12010764"/>
              <a:gd name="connsiteY8" fmla="*/ 3429450 h 6310425"/>
              <a:gd name="connsiteX9" fmla="*/ 4763 w 12010764"/>
              <a:gd name="connsiteY9" fmla="*/ 3429450 h 6310425"/>
              <a:gd name="connsiteX10" fmla="*/ 0 w 12010764"/>
              <a:gd name="connsiteY10" fmla="*/ 0 h 631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10764" h="6310425">
                <a:moveTo>
                  <a:pt x="0" y="0"/>
                </a:moveTo>
                <a:lnTo>
                  <a:pt x="9994764" y="142672"/>
                </a:lnTo>
                <a:lnTo>
                  <a:pt x="9994764" y="2007450"/>
                </a:lnTo>
                <a:lnTo>
                  <a:pt x="12010763" y="2007450"/>
                </a:lnTo>
                <a:lnTo>
                  <a:pt x="12010763" y="2871450"/>
                </a:lnTo>
                <a:lnTo>
                  <a:pt x="12010764" y="2871450"/>
                </a:lnTo>
                <a:lnTo>
                  <a:pt x="12010764" y="6129450"/>
                </a:lnTo>
                <a:lnTo>
                  <a:pt x="4764" y="6310425"/>
                </a:lnTo>
                <a:lnTo>
                  <a:pt x="4764" y="3429450"/>
                </a:lnTo>
                <a:lnTo>
                  <a:pt x="4763" y="3429450"/>
                </a:lnTo>
                <a:cubicBezTo>
                  <a:pt x="3175" y="2286300"/>
                  <a:pt x="1588" y="1143150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de-CH" dirty="0"/>
          </a:p>
        </p:txBody>
      </p:sp>
      <p:pic>
        <p:nvPicPr>
          <p:cNvPr id="8" name="Bild 9" descr="ST-Logo_de_neg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000" y="180000"/>
            <a:ext cx="2015670" cy="20156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3" y="1836000"/>
            <a:ext cx="10691812" cy="162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658813" y="3609020"/>
            <a:ext cx="10691811" cy="1620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6" name="Vertikaler Textplatzhalter 4"/>
          <p:cNvSpPr>
            <a:spLocks noGrp="1"/>
          </p:cNvSpPr>
          <p:nvPr>
            <p:ph type="body" orient="vert" sz="quarter" idx="12" hasCustomPrompt="1"/>
          </p:nvPr>
        </p:nvSpPr>
        <p:spPr>
          <a:xfrm>
            <a:off x="11639028" y="2312876"/>
            <a:ext cx="180639" cy="3744416"/>
          </a:xfrm>
        </p:spPr>
        <p:txBody>
          <a:bodyPr vert="vert270" anchor="b" anchorCtr="0"/>
          <a:lstStyle>
            <a:lvl1pPr marL="975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Ort, Region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480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buClrTx/>
              <a:buSzPct val="100000"/>
              <a:buFont typeface="+mj-lt"/>
              <a:buAutoNum type="arabicPeriod"/>
              <a:defRPr sz="2400"/>
            </a:lvl1pPr>
            <a:lvl2pPr marL="270000" indent="-270000">
              <a:spcBef>
                <a:spcPts val="600"/>
              </a:spcBef>
              <a:defRPr sz="2400"/>
            </a:lvl2pPr>
            <a:lvl3pPr marL="450000" indent="-180000">
              <a:spcBef>
                <a:spcPts val="600"/>
              </a:spcBef>
              <a:defRPr sz="2000"/>
            </a:lvl3pPr>
            <a:lvl4pPr marL="630000" indent="-180000">
              <a:spcBef>
                <a:spcPts val="600"/>
              </a:spcBef>
              <a:defRPr sz="2000"/>
            </a:lvl4pPr>
            <a:lvl5pPr marL="810000" indent="-180000">
              <a:spcBef>
                <a:spcPts val="600"/>
              </a:spcBef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66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3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58813" y="1844675"/>
            <a:ext cx="5148261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364" y="1844675"/>
            <a:ext cx="5148261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26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364" y="1844675"/>
            <a:ext cx="5148262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58813" y="1989139"/>
            <a:ext cx="5148261" cy="442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12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8813" y="1844675"/>
            <a:ext cx="5148262" cy="45751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202364" y="1989139"/>
            <a:ext cx="5148262" cy="4430712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973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8813" y="1844676"/>
            <a:ext cx="10691811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6</a:t>
            </a:r>
          </a:p>
          <a:p>
            <a:pPr lvl="6"/>
            <a:r>
              <a:rPr lang="de-CH" noProof="0" dirty="0"/>
              <a:t>7</a:t>
            </a:r>
          </a:p>
          <a:p>
            <a:pPr lvl="7"/>
            <a:r>
              <a:rPr lang="de-CH" noProof="0" dirty="0"/>
              <a:t>8</a:t>
            </a:r>
          </a:p>
          <a:p>
            <a:pPr lvl="8"/>
            <a:r>
              <a:rPr lang="de-CH" noProof="0" dirty="0"/>
              <a:t>9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58813" y="553815"/>
            <a:ext cx="9900095" cy="12146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pic>
        <p:nvPicPr>
          <p:cNvPr id="9" name="Bild 8" descr="ST-Logo_de_pos.tif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687" r="4240"/>
          <a:stretch/>
        </p:blipFill>
        <p:spPr>
          <a:xfrm>
            <a:off x="10568825" y="0"/>
            <a:ext cx="1620000" cy="1494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11350625" y="6524624"/>
            <a:ext cx="431799" cy="25274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900" b="1">
                <a:solidFill>
                  <a:schemeClr val="tx1"/>
                </a:solidFill>
              </a:defRPr>
            </a:lvl1pPr>
          </a:lstStyle>
          <a:p>
            <a:fld id="{D2ADA368-E207-7E43-BF78-BCE547E48A3F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271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4" r:id="rId3"/>
    <p:sldLayoutId id="2147483672" r:id="rId4"/>
    <p:sldLayoutId id="2147483670" r:id="rId5"/>
    <p:sldLayoutId id="2147483650" r:id="rId6"/>
    <p:sldLayoutId id="2147483652" r:id="rId7"/>
    <p:sldLayoutId id="2147483660" r:id="rId8"/>
    <p:sldLayoutId id="2147483661" r:id="rId9"/>
    <p:sldLayoutId id="2147483673" r:id="rId10"/>
    <p:sldLayoutId id="2147483674" r:id="rId11"/>
    <p:sldLayoutId id="2147483654" r:id="rId12"/>
    <p:sldLayoutId id="2147483662" r:id="rId13"/>
    <p:sldLayoutId id="2147483671" r:id="rId14"/>
    <p:sldLayoutId id="2147483663" r:id="rId15"/>
    <p:sldLayoutId id="2147483682" r:id="rId16"/>
    <p:sldLayoutId id="2147483669" r:id="rId17"/>
    <p:sldLayoutId id="2147483685" r:id="rId18"/>
    <p:sldLayoutId id="2147483686" r:id="rId19"/>
    <p:sldLayoutId id="2147483687" r:id="rId20"/>
    <p:sldLayoutId id="2147483688" r:id="rId21"/>
    <p:sldLayoutId id="2147483683" r:id="rId22"/>
    <p:sldLayoutId id="2147483684" r:id="rId23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2"/>
        </a:buClr>
        <a:buSzPct val="80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orient="horz" pos="1162" userDrawn="1">
          <p15:clr>
            <a:srgbClr val="F26B43"/>
          </p15:clr>
        </p15:guide>
        <p15:guide id="4" orient="horz" pos="1253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2591" userDrawn="1">
          <p15:clr>
            <a:srgbClr val="F26B43"/>
          </p15:clr>
        </p15:guide>
        <p15:guide id="7" orient="horz" pos="2772" userDrawn="1">
          <p15:clr>
            <a:srgbClr val="F26B43"/>
          </p15:clr>
        </p15:guide>
        <p15:guide id="8" pos="414" userDrawn="1">
          <p15:clr>
            <a:srgbClr val="F26B43"/>
          </p15:clr>
        </p15:guide>
        <p15:guide id="9" pos="7422" userDrawn="1">
          <p15:clr>
            <a:srgbClr val="F26B43"/>
          </p15:clr>
        </p15:guide>
        <p15:guide id="10" pos="7150" userDrawn="1">
          <p15:clr>
            <a:srgbClr val="F26B43"/>
          </p15:clr>
        </p15:guide>
        <p15:guide id="11" pos="3658" userDrawn="1">
          <p15:clr>
            <a:srgbClr val="F26B43"/>
          </p15:clr>
        </p15:guide>
        <p15:guide id="12" pos="3907" userDrawn="1">
          <p15:clr>
            <a:srgbClr val="F26B43"/>
          </p15:clr>
        </p15:guide>
        <p15:guide id="13" pos="2501" userDrawn="1">
          <p15:clr>
            <a:srgbClr val="F26B43"/>
          </p15:clr>
        </p15:guide>
        <p15:guide id="14" pos="2750" userDrawn="1">
          <p15:clr>
            <a:srgbClr val="F26B43"/>
          </p15:clr>
        </p15:guide>
        <p15:guide id="15" pos="5064" userDrawn="1">
          <p15:clr>
            <a:srgbClr val="F26B43"/>
          </p15:clr>
        </p15:guide>
        <p15:guide id="16" pos="48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8813" y="553815"/>
            <a:ext cx="9900095" cy="548211"/>
          </a:xfrm>
        </p:spPr>
        <p:txBody>
          <a:bodyPr>
            <a:normAutofit fontScale="90000"/>
          </a:bodyPr>
          <a:lstStyle/>
          <a:p>
            <a:r>
              <a:rPr lang="de-CH" dirty="0"/>
              <a:t>Timeline </a:t>
            </a:r>
            <a:r>
              <a:rPr lang="de-CH"/>
              <a:t>Kids4free 2019-2020</a:t>
            </a:r>
            <a:r>
              <a:rPr lang="de-CH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979E7A-144B-9D4E-BA88-F72901F4C731}"/>
              </a:ext>
            </a:extLst>
          </p:cNvPr>
          <p:cNvGrpSpPr/>
          <p:nvPr/>
        </p:nvGrpSpPr>
        <p:grpSpPr>
          <a:xfrm>
            <a:off x="179901" y="1412776"/>
            <a:ext cx="11829021" cy="5400600"/>
            <a:chOff x="170047" y="1416890"/>
            <a:chExt cx="11829021" cy="5400600"/>
          </a:xfrm>
        </p:grpSpPr>
        <p:sp>
          <p:nvSpPr>
            <p:cNvPr id="41" name="Right Arrow 40">
              <a:extLst>
                <a:ext uri="{FF2B5EF4-FFF2-40B4-BE49-F238E27FC236}">
                  <a16:creationId xmlns:a16="http://schemas.microsoft.com/office/drawing/2014/main" id="{935476CB-4640-784A-AB60-1EBFAAFA94E1}"/>
                </a:ext>
              </a:extLst>
            </p:cNvPr>
            <p:cNvSpPr/>
            <p:nvPr/>
          </p:nvSpPr>
          <p:spPr>
            <a:xfrm rot="5400000">
              <a:off x="7222553" y="2298381"/>
              <a:ext cx="394483" cy="2794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07468632-DB90-9049-B08A-2B56E2E0756F}"/>
                </a:ext>
              </a:extLst>
            </p:cNvPr>
            <p:cNvSpPr/>
            <p:nvPr/>
          </p:nvSpPr>
          <p:spPr>
            <a:xfrm rot="5400000">
              <a:off x="3948688" y="2322901"/>
              <a:ext cx="394483" cy="2794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FD3ADCE6-0A84-0A45-BCB2-D8E0D5AA45C9}"/>
                </a:ext>
              </a:extLst>
            </p:cNvPr>
            <p:cNvSpPr/>
            <p:nvPr/>
          </p:nvSpPr>
          <p:spPr>
            <a:xfrm rot="5400000">
              <a:off x="671849" y="2321331"/>
              <a:ext cx="394483" cy="2794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47E2BFD-EEF2-064E-AEB7-C1D372579016}"/>
                </a:ext>
              </a:extLst>
            </p:cNvPr>
            <p:cNvCxnSpPr>
              <a:cxnSpLocks/>
              <a:stCxn id="4" idx="2"/>
              <a:endCxn id="42" idx="2"/>
            </p:cNvCxnSpPr>
            <p:nvPr/>
          </p:nvCxnSpPr>
          <p:spPr>
            <a:xfrm flipV="1">
              <a:off x="410517" y="1874090"/>
              <a:ext cx="10219912" cy="4193"/>
            </a:xfrm>
            <a:prstGeom prst="line">
              <a:avLst/>
            </a:prstGeom>
            <a:ln w="104775" cmpd="sng">
              <a:solidFill>
                <a:srgbClr val="B4B4B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24C9D8-7068-BD4C-88C3-B31DA463D2FA}"/>
                </a:ext>
              </a:extLst>
            </p:cNvPr>
            <p:cNvSpPr/>
            <p:nvPr/>
          </p:nvSpPr>
          <p:spPr>
            <a:xfrm>
              <a:off x="410517" y="1421083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solidFill>
                <a:srgbClr val="B4B4B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01.10.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375EA01-31DE-7441-AA9E-18B578199592}"/>
                </a:ext>
              </a:extLst>
            </p:cNvPr>
            <p:cNvSpPr/>
            <p:nvPr/>
          </p:nvSpPr>
          <p:spPr>
            <a:xfrm>
              <a:off x="3718148" y="1419611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31.10.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6ED87A-9C75-E646-A0F3-3587D8D98D6D}"/>
                </a:ext>
              </a:extLst>
            </p:cNvPr>
            <p:cNvSpPr/>
            <p:nvPr/>
          </p:nvSpPr>
          <p:spPr>
            <a:xfrm>
              <a:off x="6958508" y="1416890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15.11.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17EE33-CE68-6B48-8BAC-7426551428D4}"/>
                </a:ext>
              </a:extLst>
            </p:cNvPr>
            <p:cNvSpPr txBox="1"/>
            <p:nvPr/>
          </p:nvSpPr>
          <p:spPr>
            <a:xfrm>
              <a:off x="170047" y="2747985"/>
              <a:ext cx="1517676" cy="2995663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dirty="0"/>
                <a:t>Lancierung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Lancierung in CH und Europa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Aktivierung mit Medienarbeit,  Digital und Print Kommunikation</a:t>
              </a:r>
            </a:p>
          </p:txBody>
        </p:sp>
        <p:sp>
          <p:nvSpPr>
            <p:cNvPr id="36" name="Right Arrow 35">
              <a:extLst>
                <a:ext uri="{FF2B5EF4-FFF2-40B4-BE49-F238E27FC236}">
                  <a16:creationId xmlns:a16="http://schemas.microsoft.com/office/drawing/2014/main" id="{93720FA9-8B66-704D-A25B-111DB75EB58A}"/>
                </a:ext>
              </a:extLst>
            </p:cNvPr>
            <p:cNvSpPr/>
            <p:nvPr/>
          </p:nvSpPr>
          <p:spPr>
            <a:xfrm rot="5400000">
              <a:off x="2369497" y="2251033"/>
              <a:ext cx="489179" cy="2794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21" name="Left-Right Arrow 20">
              <a:extLst>
                <a:ext uri="{FF2B5EF4-FFF2-40B4-BE49-F238E27FC236}">
                  <a16:creationId xmlns:a16="http://schemas.microsoft.com/office/drawing/2014/main" id="{F68CC6B9-A9FC-444A-A299-688C81363AF7}"/>
                </a:ext>
              </a:extLst>
            </p:cNvPr>
            <p:cNvSpPr/>
            <p:nvPr/>
          </p:nvSpPr>
          <p:spPr>
            <a:xfrm>
              <a:off x="1353652" y="1997990"/>
              <a:ext cx="2370664" cy="246198"/>
            </a:xfrm>
            <a:prstGeom prst="left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0C01B75-51A3-E24D-B64A-BDD187A401D2}"/>
                </a:ext>
              </a:extLst>
            </p:cNvPr>
            <p:cNvSpPr/>
            <p:nvPr/>
          </p:nvSpPr>
          <p:spPr>
            <a:xfrm rot="5400000">
              <a:off x="8869892" y="2271847"/>
              <a:ext cx="489179" cy="279499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580CC43-FD62-0740-A854-24105D81AD94}"/>
                </a:ext>
              </a:extLst>
            </p:cNvPr>
            <p:cNvSpPr/>
            <p:nvPr/>
          </p:nvSpPr>
          <p:spPr>
            <a:xfrm>
              <a:off x="5612060" y="1418576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11.11.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62DAD06-CC33-264F-BDEF-1496BD6B564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291" y="2302814"/>
              <a:ext cx="0" cy="3678581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7946727-14E8-A34C-8524-BD7161A1AD14}"/>
                </a:ext>
              </a:extLst>
            </p:cNvPr>
            <p:cNvCxnSpPr>
              <a:cxnSpLocks/>
            </p:cNvCxnSpPr>
            <p:nvPr/>
          </p:nvCxnSpPr>
          <p:spPr>
            <a:xfrm>
              <a:off x="3392439" y="2332976"/>
              <a:ext cx="32420" cy="3647598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F31BE76-D4EC-4140-A274-295ADE161C30}"/>
                </a:ext>
              </a:extLst>
            </p:cNvPr>
            <p:cNvCxnSpPr>
              <a:cxnSpLocks/>
            </p:cNvCxnSpPr>
            <p:nvPr/>
          </p:nvCxnSpPr>
          <p:spPr>
            <a:xfrm>
              <a:off x="4823387" y="2343442"/>
              <a:ext cx="175" cy="3695825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67AC0C-23BB-394F-8DFA-DFD067ADB908}"/>
                </a:ext>
              </a:extLst>
            </p:cNvPr>
            <p:cNvCxnSpPr>
              <a:cxnSpLocks/>
            </p:cNvCxnSpPr>
            <p:nvPr/>
          </p:nvCxnSpPr>
          <p:spPr>
            <a:xfrm>
              <a:off x="6592155" y="2390782"/>
              <a:ext cx="0" cy="3659836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8FCF4D8-EEE9-CE48-A6DC-845AE1E80893}"/>
                </a:ext>
              </a:extLst>
            </p:cNvPr>
            <p:cNvCxnSpPr>
              <a:cxnSpLocks/>
            </p:cNvCxnSpPr>
            <p:nvPr/>
          </p:nvCxnSpPr>
          <p:spPr>
            <a:xfrm>
              <a:off x="8201866" y="2379517"/>
              <a:ext cx="0" cy="3647598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798574B-14EA-A34B-890E-CF255170926E}"/>
                </a:ext>
              </a:extLst>
            </p:cNvPr>
            <p:cNvCxnSpPr>
              <a:cxnSpLocks/>
            </p:cNvCxnSpPr>
            <p:nvPr/>
          </p:nvCxnSpPr>
          <p:spPr>
            <a:xfrm>
              <a:off x="10126860" y="2385149"/>
              <a:ext cx="0" cy="3636333"/>
            </a:xfrm>
            <a:prstGeom prst="line">
              <a:avLst/>
            </a:prstGeom>
            <a:ln>
              <a:solidFill>
                <a:srgbClr val="B4B4B4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C24CCE-91DC-414D-9C62-024C7CFD6EBE}"/>
                </a:ext>
              </a:extLst>
            </p:cNvPr>
            <p:cNvSpPr txBox="1"/>
            <p:nvPr/>
          </p:nvSpPr>
          <p:spPr>
            <a:xfrm>
              <a:off x="1675764" y="2725342"/>
              <a:ext cx="1757882" cy="2995663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noProof="1"/>
                <a:t>Wettbewerb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noProof="1"/>
                <a:t>Microsite mys.com/kids4free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noProof="1"/>
                <a:t>mit Porträts aller teilnehmenden Skiregionen und Anmeldeformular für Wettbewerb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noProof="1"/>
                <a:t>Live ab 01.10.2019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noProof="1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24E2511-4ADD-414F-8168-B6910B8DDCFD}"/>
                </a:ext>
              </a:extLst>
            </p:cNvPr>
            <p:cNvSpPr txBox="1"/>
            <p:nvPr/>
          </p:nvSpPr>
          <p:spPr>
            <a:xfrm>
              <a:off x="3358108" y="2719527"/>
              <a:ext cx="1545496" cy="2995663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noProof="1"/>
                <a:t>Teilnahme-</a:t>
              </a:r>
              <a:br>
                <a:rPr lang="de-CH" sz="1400" b="1" noProof="1"/>
              </a:br>
              <a:r>
                <a:rPr lang="de-CH" sz="1400" b="1" noProof="1"/>
                <a:t>schluss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noProof="1"/>
                <a:t>Wettbewerb schliesst am 31.10. um </a:t>
              </a:r>
              <a:br>
                <a:rPr lang="de-CH" sz="1400" noProof="1"/>
              </a:br>
              <a:r>
                <a:rPr lang="de-CH" sz="1400" noProof="1"/>
                <a:t>23:59 Uhr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noProof="1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noProof="1"/>
                <a:t>Verlosung wird per Zufalls-generator ausgelöst.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C7E88BE-27AB-7147-A25E-4BC81446BA13}"/>
                </a:ext>
              </a:extLst>
            </p:cNvPr>
            <p:cNvSpPr txBox="1"/>
            <p:nvPr/>
          </p:nvSpPr>
          <p:spPr>
            <a:xfrm>
              <a:off x="4791955" y="2725342"/>
              <a:ext cx="1800200" cy="2995663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dirty="0"/>
                <a:t>Bereinigung der Kundendaten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ST bereinigt die Gewinnerlisten und eliminiert Doppelgewinne.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2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Die ersten Listen der Gewinner und Nicht-Gewinner werden den Skiregionen zur Korrekturen geschickt.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1641A8B-CFC7-6D4B-8EB4-2DF0D8068365}"/>
                </a:ext>
              </a:extLst>
            </p:cNvPr>
            <p:cNvSpPr txBox="1"/>
            <p:nvPr/>
          </p:nvSpPr>
          <p:spPr>
            <a:xfrm>
              <a:off x="6587954" y="2713034"/>
              <a:ext cx="1613912" cy="2995663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dirty="0"/>
                <a:t>TN Information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Gewinner und Nicht-Gewinner werden von Schweiz Tourismus per E-Mail informiert.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5B0FCD9-C738-F345-846B-52CECF9CFDE1}"/>
                </a:ext>
              </a:extLst>
            </p:cNvPr>
            <p:cNvSpPr txBox="1"/>
            <p:nvPr/>
          </p:nvSpPr>
          <p:spPr>
            <a:xfrm>
              <a:off x="10246943" y="2713034"/>
              <a:ext cx="1752125" cy="3147897"/>
            </a:xfrm>
            <a:prstGeom prst="rect">
              <a:avLst/>
            </a:prstGeom>
            <a:noFill/>
          </p:spPr>
          <p:txBody>
            <a:bodyPr wrap="square" lIns="72000" tIns="0" rIns="72000" bIns="0" rtlCol="0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b="1" dirty="0"/>
                <a:t>Versand Skipässe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b="1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Die Skiregionen versenden den Gewinnern einen Voucher / </a:t>
              </a:r>
              <a:r>
                <a:rPr lang="de-CH" sz="1400" dirty="0" err="1"/>
                <a:t>Promocode</a:t>
              </a:r>
              <a:r>
                <a:rPr lang="de-CH" sz="1400" dirty="0"/>
                <a:t> für die Einlösung der Skipässe.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8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400" dirty="0"/>
                <a:t>Einlösung der Skipässe ab den 21.1.2.2019 möglich.</a:t>
              </a:r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endParaRPr lang="de-CH" sz="1400" dirty="0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A1B7E84-4CB7-7941-91C7-86B305858DCA}"/>
                </a:ext>
              </a:extLst>
            </p:cNvPr>
            <p:cNvCxnSpPr>
              <a:cxnSpLocks/>
            </p:cNvCxnSpPr>
            <p:nvPr/>
          </p:nvCxnSpPr>
          <p:spPr>
            <a:xfrm>
              <a:off x="261764" y="6607889"/>
              <a:ext cx="11632876" cy="10436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989930-677A-964F-97BC-76BA2EDA5A98}"/>
                </a:ext>
              </a:extLst>
            </p:cNvPr>
            <p:cNvSpPr txBox="1"/>
            <p:nvPr/>
          </p:nvSpPr>
          <p:spPr>
            <a:xfrm>
              <a:off x="3214092" y="6422799"/>
              <a:ext cx="2116561" cy="370181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en-US" sz="1600" dirty="0">
                  <a:solidFill>
                    <a:schemeClr val="bg2"/>
                  </a:solidFill>
                </a:rPr>
                <a:t>Schweiz Tourismus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57FCBAA-3403-C348-9081-9B00D4411E32}"/>
                </a:ext>
              </a:extLst>
            </p:cNvPr>
            <p:cNvCxnSpPr>
              <a:cxnSpLocks/>
            </p:cNvCxnSpPr>
            <p:nvPr/>
          </p:nvCxnSpPr>
          <p:spPr>
            <a:xfrm>
              <a:off x="9180902" y="6436917"/>
              <a:ext cx="0" cy="35606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A4BCA3A-46CB-EE47-A7E7-86B34FDCFB94}"/>
                </a:ext>
              </a:extLst>
            </p:cNvPr>
            <p:cNvCxnSpPr>
              <a:cxnSpLocks/>
            </p:cNvCxnSpPr>
            <p:nvPr/>
          </p:nvCxnSpPr>
          <p:spPr>
            <a:xfrm>
              <a:off x="261764" y="6429858"/>
              <a:ext cx="0" cy="35606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BD853D9-1583-3148-8E95-A811A3C12F47}"/>
                </a:ext>
              </a:extLst>
            </p:cNvPr>
            <p:cNvSpPr txBox="1"/>
            <p:nvPr/>
          </p:nvSpPr>
          <p:spPr>
            <a:xfrm>
              <a:off x="9728198" y="6454369"/>
              <a:ext cx="1684952" cy="363121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20000"/>
                </a:lnSpc>
                <a:buClr>
                  <a:schemeClr val="accent1"/>
                </a:buClr>
                <a:buSzPct val="80000"/>
              </a:pPr>
              <a:r>
                <a:rPr lang="de-CH" sz="1600" dirty="0">
                  <a:solidFill>
                    <a:schemeClr val="bg2"/>
                  </a:solidFill>
                </a:rPr>
                <a:t>Bergbahnen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CE09324-4697-B54C-9630-BA499E69CA4F}"/>
                </a:ext>
              </a:extLst>
            </p:cNvPr>
            <p:cNvSpPr/>
            <p:nvPr/>
          </p:nvSpPr>
          <p:spPr>
            <a:xfrm>
              <a:off x="10630429" y="1416890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20.12.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D1380D7-99D1-BA4D-A5DE-E472703988C4}"/>
                </a:ext>
              </a:extLst>
            </p:cNvPr>
            <p:cNvSpPr/>
            <p:nvPr/>
          </p:nvSpPr>
          <p:spPr>
            <a:xfrm>
              <a:off x="8686700" y="1418576"/>
              <a:ext cx="914400" cy="914400"/>
            </a:xfrm>
            <a:prstGeom prst="ellipse">
              <a:avLst/>
            </a:prstGeom>
            <a:solidFill>
              <a:srgbClr val="B4B4B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dirty="0"/>
                <a:t>20.11.</a:t>
              </a:r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DA726F69-8E7E-6D4B-9907-231CC4B3B05A}"/>
              </a:ext>
            </a:extLst>
          </p:cNvPr>
          <p:cNvSpPr/>
          <p:nvPr/>
        </p:nvSpPr>
        <p:spPr>
          <a:xfrm rot="5400000">
            <a:off x="5094117" y="2276241"/>
            <a:ext cx="489179" cy="279499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7BEED71B-C533-0F4E-8859-8DC052E95B08}"/>
              </a:ext>
            </a:extLst>
          </p:cNvPr>
          <p:cNvSpPr/>
          <p:nvPr/>
        </p:nvSpPr>
        <p:spPr>
          <a:xfrm>
            <a:off x="4632548" y="2003153"/>
            <a:ext cx="1007636" cy="232306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24E2ED-40AF-EF48-9CC8-B96F8FC29F9E}"/>
              </a:ext>
            </a:extLst>
          </p:cNvPr>
          <p:cNvSpPr txBox="1"/>
          <p:nvPr/>
        </p:nvSpPr>
        <p:spPr>
          <a:xfrm>
            <a:off x="8254652" y="2708920"/>
            <a:ext cx="1800200" cy="2995663"/>
          </a:xfrm>
          <a:prstGeom prst="rect">
            <a:avLst/>
          </a:prstGeom>
          <a:noFill/>
        </p:spPr>
        <p:txBody>
          <a:bodyPr wrap="square" lIns="72000" tIns="0" rIns="72000" bIns="0" rtlCol="0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de-CH" sz="1400" b="1" dirty="0"/>
              <a:t>Bereinigung der Kundendaten</a:t>
            </a:r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endParaRPr lang="de-CH" sz="1400" b="1" dirty="0"/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de-CH" sz="1400" dirty="0"/>
              <a:t>ST bereinigt die Listen nach Erhalt der Korrekturen (Skiregionen und Kunden).</a:t>
            </a:r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endParaRPr lang="de-CH" sz="500" dirty="0"/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r>
              <a:rPr lang="de-CH" sz="1400" dirty="0"/>
              <a:t>Die definitiven Listen der Gewinner und Nicht-Gewinner werden den Skiregionen geschickt.</a:t>
            </a:r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endParaRPr lang="de-CH" sz="1400" dirty="0"/>
          </a:p>
          <a:p>
            <a:pPr algn="ctr">
              <a:lnSpc>
                <a:spcPct val="120000"/>
              </a:lnSpc>
              <a:buClr>
                <a:schemeClr val="accent1"/>
              </a:buClr>
              <a:buSzPct val="80000"/>
            </a:pPr>
            <a:endParaRPr lang="de-CH" sz="1400" dirty="0"/>
          </a:p>
        </p:txBody>
      </p:sp>
      <p:sp>
        <p:nvSpPr>
          <p:cNvPr id="48" name="Left-Right Arrow 47">
            <a:extLst>
              <a:ext uri="{FF2B5EF4-FFF2-40B4-BE49-F238E27FC236}">
                <a16:creationId xmlns:a16="http://schemas.microsoft.com/office/drawing/2014/main" id="{4BCA683A-3448-3049-8201-BFCBA50730A9}"/>
              </a:ext>
            </a:extLst>
          </p:cNvPr>
          <p:cNvSpPr/>
          <p:nvPr/>
        </p:nvSpPr>
        <p:spPr>
          <a:xfrm>
            <a:off x="9550795" y="2002146"/>
            <a:ext cx="1118623" cy="215408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0A7CEEAF-E4F4-2D4A-8F21-DDE8C384D558}"/>
              </a:ext>
            </a:extLst>
          </p:cNvPr>
          <p:cNvSpPr/>
          <p:nvPr/>
        </p:nvSpPr>
        <p:spPr>
          <a:xfrm rot="5400000">
            <a:off x="10174569" y="2275015"/>
            <a:ext cx="489179" cy="279499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ST_Praesentation_2018_de_16_9">
  <a:themeElements>
    <a:clrScheme name="st_Colors_2018-01">
      <a:dk1>
        <a:sysClr val="windowText" lastClr="000000"/>
      </a:dk1>
      <a:lt1>
        <a:srgbClr val="FFFFFF"/>
      </a:lt1>
      <a:dk2>
        <a:srgbClr val="D71E2F"/>
      </a:dk2>
      <a:lt2>
        <a:srgbClr val="FFFFFF"/>
      </a:lt2>
      <a:accent1>
        <a:srgbClr val="567A8C"/>
      </a:accent1>
      <a:accent2>
        <a:srgbClr val="C3E2EA"/>
      </a:accent2>
      <a:accent3>
        <a:srgbClr val="834D55"/>
      </a:accent3>
      <a:accent4>
        <a:srgbClr val="C1D263"/>
      </a:accent4>
      <a:accent5>
        <a:srgbClr val="323232"/>
      </a:accent5>
      <a:accent6>
        <a:srgbClr val="B4B4B4"/>
      </a:accent6>
      <a:hlink>
        <a:srgbClr val="000000"/>
      </a:hlink>
      <a:folHlink>
        <a:srgbClr val="000000"/>
      </a:folHlink>
    </a:clrScheme>
    <a:fontScheme name="st_v2013-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0" tIns="0" rIns="0" bIns="0" rtlCol="0" anchor="t" anchorCtr="0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80975" indent="-180975">
          <a:lnSpc>
            <a:spcPct val="120000"/>
          </a:lnSpc>
          <a:buClr>
            <a:schemeClr val="accent1"/>
          </a:buClr>
          <a:buSzPct val="80000"/>
          <a:buFont typeface="Wingdings" charset="2"/>
          <a:buChar char="§"/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Praesentation_de_16_9" id="{1B86F72A-A3C8-4879-BB56-2E4F72FBB035}" vid="{C3ADE8C0-7D86-4386-A33A-5FA72AB6CE5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ST_Praesentation_2018_de_16_9</Template>
  <TotalTime>0</TotalTime>
  <Words>144</Words>
  <Application>Microsoft Macintosh PowerPoint</Application>
  <PresentationFormat>Benutzerdefiniert</PresentationFormat>
  <Paragraphs>47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ST_Praesentation_2018_de_16_9</vt:lpstr>
      <vt:lpstr>Timeline Kids4free 2019-2020.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Viviane Grobet</dc:creator>
  <cp:keywords/>
  <dc:description/>
  <cp:lastModifiedBy>st loaner</cp:lastModifiedBy>
  <cp:revision>54</cp:revision>
  <cp:lastPrinted>2016-12-20T09:07:40Z</cp:lastPrinted>
  <dcterms:created xsi:type="dcterms:W3CDTF">2018-08-27T16:19:39Z</dcterms:created>
  <dcterms:modified xsi:type="dcterms:W3CDTF">2019-10-18T13:04:28Z</dcterms:modified>
  <cp:category/>
</cp:coreProperties>
</file>